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grpSp>
                  <p:nvGrpSpPr>
                    <p:cNvPr id="4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en-US"/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5" y="2871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6" y="1867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8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4" y="1359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7" y="1004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22"/>
              <a:ext cx="3325" cy="2952"/>
              <a:chOff x="16" y="1322"/>
              <a:chExt cx="3325" cy="2952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62" y="1322"/>
                <a:ext cx="261" cy="298"/>
                <a:chOff x="3042" y="1265"/>
                <a:chExt cx="367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1" y="1468"/>
                  <a:ext cx="282" cy="16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5"/>
                  <a:ext cx="226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5" y="1365"/>
                  <a:ext cx="162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2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343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43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effectLst/>
              </a:defRPr>
            </a:lvl1pPr>
          </a:lstStyle>
          <a:p>
            <a:pPr>
              <a:defRPr/>
            </a:pPr>
            <a:fld id="{CD9A0F19-442E-4DDA-A514-B70572A046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62BC7-ADC2-487D-9CFB-7F6E12A86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368C9-0B4E-4254-ACF3-CE39ED95A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455FF-91B9-431B-83F9-F7D753A53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B4E5E-D191-4611-B557-41165413D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F9915-9F68-458B-A2CA-5AEA67313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7D962-8F8C-4C59-962C-9CE2DD75E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75F2B-2614-4CC8-9F3A-C176F39F4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34209-91D4-4297-B0B9-2D9925ECB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B9750-B2B4-4080-A4F1-EAECEB689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8D903-218E-448E-8F01-07ED3206D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229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61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229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229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229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1065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229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grpSp>
                  <p:nvGrpSpPr>
                    <p:cNvPr id="106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230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en-US"/>
                      </a:p>
                    </p:txBody>
                  </p:sp>
                  <p:grpSp>
                    <p:nvGrpSpPr>
                      <p:cNvPr id="106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230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0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0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0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0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0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0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1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1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1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1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1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1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1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1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1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1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2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2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2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2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2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2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2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2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2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2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3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3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3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3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3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3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3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3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3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grpSp>
                      <p:nvGrpSpPr>
                        <p:cNvPr id="1106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234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1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4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4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4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4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4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4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6" y="1867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4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4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9" y="1538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4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59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5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1235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7" y="1004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1235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5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5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5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5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5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5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5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6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6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6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6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6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6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6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6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6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6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7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7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7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7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7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7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7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7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7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7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8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8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8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8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8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8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8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  <p:sp>
                      <p:nvSpPr>
                        <p:cNvPr id="1238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238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39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50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239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239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239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239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239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239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239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239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240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240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0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0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0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0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0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1240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41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41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41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41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241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1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1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162CBAE-0435-4CD0-975D-382994874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41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41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Freedom of Speech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15200" y="5257800"/>
            <a:ext cx="457200" cy="38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000" smtClean="0"/>
          </a:p>
        </p:txBody>
      </p:sp>
      <p:pic>
        <p:nvPicPr>
          <p:cNvPr id="3076" name="Picture 4" descr="10231137A~Freedom-Of-Speech-Po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209800"/>
            <a:ext cx="343852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3187"/>
          </a:xfrm>
        </p:spPr>
        <p:txBody>
          <a:bodyPr/>
          <a:lstStyle/>
          <a:p>
            <a:pPr eaLnBrk="1" hangingPunct="1">
              <a:defRPr/>
            </a:pPr>
            <a:endParaRPr lang="en-US" sz="40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57200"/>
            <a:ext cx="8229600" cy="5673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Arial" charset="0"/>
              </a:rPr>
              <a:t>Federalizing influence of Amendment 14.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smtClean="0">
                <a:latin typeface="Arial" charset="0"/>
              </a:rPr>
              <a:t>Involves both freedom to give and hear speech.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smtClean="0">
                <a:latin typeface="Arial" charset="0"/>
              </a:rPr>
              <a:t>Beliefs are most protected, actions can be most restricted…but speech falls somewhere in between.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413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400" smtClean="0"/>
              <a:t>Tests Used by Courts to Determine if Speech is Protected: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Arial" charset="0"/>
              </a:rPr>
              <a:t>A. Bad tendency doctrine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>
                <a:latin typeface="Arial" charset="0"/>
              </a:rPr>
              <a:t>	State legislatures, not the courts should determine when speech should be limited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>
                <a:latin typeface="Arial" charset="0"/>
              </a:rPr>
              <a:t>	Speech can be limited when it might lead to harm.</a:t>
            </a:r>
          </a:p>
          <a:p>
            <a:pPr eaLnBrk="1" hangingPunct="1">
              <a:defRPr/>
            </a:pPr>
            <a:endParaRPr lang="en-US" sz="200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smtClean="0">
                <a:latin typeface="Arial" charset="0"/>
              </a:rPr>
              <a:t>B. Clear and present danger doctrine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>
                <a:latin typeface="Arial" charset="0"/>
              </a:rPr>
              <a:t>	Schenck v. U.S., 1919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>
                <a:latin typeface="Arial" charset="0"/>
              </a:rPr>
              <a:t>	Speech can be suppressed only if there is an imminent threat to society.</a:t>
            </a:r>
          </a:p>
          <a:p>
            <a:pPr eaLnBrk="1" hangingPunct="1">
              <a:defRPr/>
            </a:pPr>
            <a:endParaRPr lang="en-US" sz="200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smtClean="0">
                <a:latin typeface="Arial" charset="0"/>
              </a:rPr>
              <a:t>C. Preferred position doctrine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>
                <a:latin typeface="Arial" charset="0"/>
              </a:rPr>
              <a:t>	Speech should occupy a preferred position above other values. Government should never restrict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76200"/>
          </a:xfrm>
        </p:spPr>
        <p:txBody>
          <a:bodyPr/>
          <a:lstStyle/>
          <a:p>
            <a:pPr eaLnBrk="1" hangingPunct="1">
              <a:defRPr/>
            </a:pPr>
            <a:endParaRPr lang="en-US" sz="40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D. Vagueness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latin typeface="Arial" charset="0"/>
              </a:rPr>
              <a:t>	Speech restrictions cannot be written in too vague a manner. Must be clear to the average person (intelligence).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E. Least Drastic Means Test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latin typeface="Arial" charset="0"/>
              </a:rPr>
              <a:t>	Laws cannot restrict speech if there are </a:t>
            </a:r>
            <a:r>
              <a:rPr lang="en-US" sz="2000" smtClean="0">
                <a:latin typeface="Arial" charset="0"/>
              </a:rPr>
              <a:t>other means </a:t>
            </a:r>
            <a:r>
              <a:rPr lang="en-US" sz="2000" dirty="0" smtClean="0">
                <a:latin typeface="Arial" charset="0"/>
              </a:rPr>
              <a:t>to handle the problem.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F. Prior Restraint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latin typeface="Arial" charset="0"/>
              </a:rPr>
              <a:t>	Blocking speech before it is given.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latin typeface="Arial" charset="0"/>
              </a:rPr>
              <a:t>	Such action is presumed by courts to be unconstitutional.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latin typeface="Arial" charset="0"/>
              </a:rPr>
              <a:t>	Pentagon Papers case – court refused to impose prior restraint: revelations may have embarrassed government, but did not endanger national security.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G. Centrality of Political Speech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latin typeface="Arial" charset="0"/>
              </a:rPr>
              <a:t>	Political speech given special protection because of its importance to democracy. Less likely to be restricted.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76200"/>
          </a:xfrm>
        </p:spPr>
        <p:txBody>
          <a:bodyPr/>
          <a:lstStyle/>
          <a:p>
            <a:pPr eaLnBrk="1" hangingPunct="1">
              <a:defRPr/>
            </a:pPr>
            <a:endParaRPr lang="en-US" sz="40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229600" cy="5826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Arial" charset="0"/>
              </a:rPr>
              <a:t>H. “Fighting Words”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>
                <a:latin typeface="Arial" charset="0"/>
              </a:rPr>
              <a:t>	Not protected by Amendment 1. Speech that leads to violence can be restricted.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Arial" charset="0"/>
              </a:rPr>
              <a:t>I. Symbolic Speech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>
                <a:latin typeface="Arial" charset="0"/>
              </a:rPr>
              <a:t>	Somewhere between speech and action. Generally protected.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>
                <a:latin typeface="Arial" charset="0"/>
              </a:rPr>
              <a:t>U.S. v. O’Brien, 1968: draft card burning is not protected.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>
                <a:latin typeface="Arial" charset="0"/>
              </a:rPr>
              <a:t>Tinker v. Des Moines, 1969: wearing armband on high school campus is protected.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>
                <a:latin typeface="Arial" charset="0"/>
              </a:rPr>
              <a:t>Texas v. Johnson, 1989: flag burning is protected.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latin typeface="Arial" charset="0"/>
              </a:rPr>
              <a:t>J. Sedition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>
                <a:latin typeface="Arial" charset="0"/>
              </a:rPr>
              <a:t>	In the past, could be a mere criticism of the government.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>
                <a:latin typeface="Arial" charset="0"/>
              </a:rPr>
              <a:t>Smith Act, 1940: Advocacy of overthrowing the government could result in 20 years in prison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>
                <a:latin typeface="Arial" charset="0"/>
              </a:rPr>
              <a:t>Supreme court narrowed definition further when it said that sedition was prohibited only when: There is imminent danger of an overthrow, and people are actually urged to do something rather than merely believe something.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tellite Dish">
  <a:themeElements>
    <a:clrScheme name="Satellite Dish 1">
      <a:dk1>
        <a:srgbClr val="660000"/>
      </a:dk1>
      <a:lt1>
        <a:srgbClr val="FFFFFF"/>
      </a:lt1>
      <a:dk2>
        <a:srgbClr val="A80000"/>
      </a:dk2>
      <a:lt2>
        <a:srgbClr val="FFFF99"/>
      </a:lt2>
      <a:accent1>
        <a:srgbClr val="FF6600"/>
      </a:accent1>
      <a:accent2>
        <a:srgbClr val="6A0000"/>
      </a:accent2>
      <a:accent3>
        <a:srgbClr val="D1AAAA"/>
      </a:accent3>
      <a:accent4>
        <a:srgbClr val="DADADA"/>
      </a:accent4>
      <a:accent5>
        <a:srgbClr val="FFB8AA"/>
      </a:accent5>
      <a:accent6>
        <a:srgbClr val="5F0000"/>
      </a:accent6>
      <a:hlink>
        <a:srgbClr val="FFCC00"/>
      </a:hlink>
      <a:folHlink>
        <a:srgbClr val="FF9900"/>
      </a:folHlink>
    </a:clrScheme>
    <a:fontScheme name="Satellite Dish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tellite Dish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tellite Dish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543</TotalTime>
  <Words>59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Verdana</vt:lpstr>
      <vt:lpstr>Wingdings</vt:lpstr>
      <vt:lpstr>Calibri</vt:lpstr>
      <vt:lpstr>Satellite Dish</vt:lpstr>
      <vt:lpstr>Freedom of Speech</vt:lpstr>
      <vt:lpstr>Slide 2</vt:lpstr>
      <vt:lpstr>Tests Used by Courts to Determine if Speech is Protected:</vt:lpstr>
      <vt:lpstr>Slide 4</vt:lpstr>
      <vt:lpstr>Slide 5</vt:lpstr>
    </vt:vector>
  </TitlesOfParts>
  <Company>PUSD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Freedom of Speech</dc:title>
  <dc:creator>cfousek</dc:creator>
  <cp:lastModifiedBy>smcclure</cp:lastModifiedBy>
  <cp:revision>4</cp:revision>
  <dcterms:created xsi:type="dcterms:W3CDTF">2007-09-25T18:06:40Z</dcterms:created>
  <dcterms:modified xsi:type="dcterms:W3CDTF">2012-03-19T21:33:09Z</dcterms:modified>
</cp:coreProperties>
</file>